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74" d="100"/>
          <a:sy n="74" d="100"/>
        </p:scale>
        <p:origin x="-204" y="57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88B2AE75-1028-4BFE-8D55-9E2FD0F206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6D9D2509-44C5-4A33-B8DF-A3EEAD9D36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7B374F74-B57A-4675-806D-388C646CB8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0.26</c:v>
                </c:pt>
                <c:pt idx="1">
                  <c:v>0.32</c:v>
                </c:pt>
                <c:pt idx="2">
                  <c:v>0.34</c:v>
                </c:pt>
                <c:pt idx="3">
                  <c:v>0.08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26%</c:v>
                  </c:pt>
                  <c:pt idx="1">
                    <c:v>32%</c:v>
                  </c:pt>
                  <c:pt idx="2">
                    <c:v>34%</c:v>
                  </c:pt>
                  <c:pt idx="3">
                    <c:v>8%</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r>
                      <a:rPr lang="en-US" dirty="0"/>
                      <a:t>-</a:t>
                    </a:r>
                  </a:p>
                </c:rich>
              </c:tx>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ext>
                <c:ext xmlns:c16="http://schemas.microsoft.com/office/drawing/2014/chart" uri="{C3380CC4-5D6E-409C-BE32-E72D297353CC}">
                  <c16:uniqueId val="{00000004-AE26-433D-82F1-4674F4195729}"/>
                </c:ext>
              </c:extLst>
            </c:dLbl>
            <c:dLbl>
              <c:idx val="1"/>
              <c:tx>
                <c:rich>
                  <a:bodyPr/>
                  <a:lstStyle/>
                  <a:p>
                    <a:fld id="{F623D943-9015-4B1B-832E-BEB9441949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613CAB7B-104A-41F3-8573-DB513C7464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FC9E6B9D-26DE-42B6-A677-D71FC7F192D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0.17</c:v>
                </c:pt>
                <c:pt idx="2">
                  <c:v>0.44</c:v>
                </c:pt>
                <c:pt idx="3">
                  <c:v>0.37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0%</c:v>
                  </c:pt>
                  <c:pt idx="1">
                    <c:v>17%</c:v>
                  </c:pt>
                  <c:pt idx="2">
                    <c:v>44%</c:v>
                  </c:pt>
                  <c:pt idx="3">
                    <c:v>37%</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0.71</c:v>
                </c:pt>
                <c:pt idx="1">
                  <c:v>0.74</c:v>
                </c:pt>
                <c:pt idx="2">
                  <c:v>0.82</c:v>
                </c:pt>
                <c:pt idx="3">
                  <c:v>0.79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2787F479-1A29-42B5-BF60-9813B8A8DB9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D5E660D8-E69D-4D25-944E-24FF090AC5A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16EB176B-3F78-4761-ACC5-C05473EE87C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0.28999999999999998</c:v>
                </c:pt>
                <c:pt idx="1">
                  <c:v>0.26</c:v>
                </c:pt>
                <c:pt idx="2">
                  <c:v>0.18</c:v>
                </c:pt>
                <c:pt idx="3">
                  <c:v>0.21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71%</c:v>
                  </c:pt>
                  <c:pt idx="1">
                    <c:v>74%</c:v>
                  </c:pt>
                  <c:pt idx="2">
                    <c:v>82%</c:v>
                  </c:pt>
                  <c:pt idx="3">
                    <c:v>79%</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0.76</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E43AB88B-3136-4F8E-9888-8A04053ECF1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ED89E30A-7566-4006-B58B-5A67883298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DB940ECF-1037-4F2B-9378-BBB20735B1F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8EE0B138-2B92-4E4E-AEE3-F44D1E374C7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0.24</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76%</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0.76</c:v>
                </c:pt>
                <c:pt idx="1">
                  <c:v>0.78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D41EE949-48C7-4F6A-925B-D972B44271B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63E71C93-4606-4A7F-9271-9A9D66310E6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04AD87D6-28B0-40F5-9CA1-77445E943E2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B83F4D02-BD23-401D-9E0B-44936AD496A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0.24</c:v>
                </c:pt>
                <c:pt idx="1">
                  <c:v>0.22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76%</c:v>
                  </c:pt>
                  <c:pt idx="1">
                    <c:v>78%</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0.76</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E35B95CC-EA48-48E9-B05C-0383A913099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9DAD64E1-A639-43D3-B4D1-2563FE1CFCB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0.24</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76%</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0.83</c:v>
                </c:pt>
                <c:pt idx="1">
                  <c:v>0.85</c:v>
                </c:pt>
                <c:pt idx="2">
                  <c:v>0.94</c:v>
                </c:pt>
                <c:pt idx="3">
                  <c:v>0.84</c:v>
                </c:pt>
                <c:pt idx="4">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1514E661-8035-48DB-8BB7-9DCE85407F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A8828E8A-11E8-47B8-B48A-C860F350624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67484717-43D9-46E6-B10E-2F8D88BA784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9F7B0932-BA9A-4DB4-9026-2B5CECB6E49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0.17</c:v>
                </c:pt>
                <c:pt idx="1">
                  <c:v>0.15</c:v>
                </c:pt>
                <c:pt idx="2">
                  <c:v>0.06</c:v>
                </c:pt>
                <c:pt idx="3">
                  <c:v>0.16</c:v>
                </c:pt>
                <c:pt idx="4">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83%</c:v>
                  </c:pt>
                  <c:pt idx="1">
                    <c:v>85%</c:v>
                  </c:pt>
                  <c:pt idx="2">
                    <c:v>94%</c:v>
                  </c:pt>
                  <c:pt idx="3">
                    <c:v>84%</c:v>
                  </c:pt>
                  <c:pt idx="4">
                    <c:v>89%</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0.85</c:v>
                </c:pt>
                <c:pt idx="2">
                  <c:v>0.84</c:v>
                </c:pt>
                <c:pt idx="3">
                  <c:v>0.92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EF11EDE0-B1BD-499A-BAF2-8325237B18E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5F67EC51-DE8B-4896-9B20-56D70A27DE5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A2D13FCF-5963-4B75-88C0-67470D82BAE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0.15</c:v>
                </c:pt>
                <c:pt idx="2">
                  <c:v>0.16</c:v>
                </c:pt>
                <c:pt idx="3">
                  <c:v>0.08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85%</c:v>
                  </c:pt>
                  <c:pt idx="2">
                    <c:v>84%</c:v>
                  </c:pt>
                  <c:pt idx="3">
                    <c:v>92%</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c:v>
                </c:pt>
                <c:pt idx="2">
                  <c:v>0.86</c:v>
                </c:pt>
                <c:pt idx="3">
                  <c:v>1</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6A76D4B5-C2F0-436E-A21E-EA0AA54F307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516A5A62-1D08-4DDB-BCEA-A0FCBABFA8B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FB754685-FB79-4B76-A568-5B0965FEE81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D3824298-01BF-44E3-A3B0-DD086A91E6C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c:v>
                </c:pt>
                <c:pt idx="2">
                  <c:v>0.14000000000000001</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c:v>
                  </c:pt>
                  <c:pt idx="2">
                    <c:v>86%</c:v>
                  </c:pt>
                  <c:pt idx="3">
                    <c:v>100%</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0.85</c:v>
                </c:pt>
                <c:pt idx="1">
                  <c:v>0.89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3E3F7AED-F039-4E07-9BE2-B27D3F6048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FD2F77C8-B4BA-4795-BAE8-630684A538B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710A9A0D-22E4-4F4F-B364-2871D0FC410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0F055DB4-F510-43B9-B235-F0D713A5E5C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0.15</c:v>
                </c:pt>
                <c:pt idx="1">
                  <c:v>0.11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85%</c:v>
                  </c:pt>
                  <c:pt idx="1">
                    <c:v>89%</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0.87</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1D4D9FFE-9FBF-4951-9D7D-416DA8F6C1B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D65978CE-77A8-4FBA-B235-83CF24A1EA7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0.13</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87%</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91</c:v>
                </c:pt>
                <c:pt idx="2">
                  <c:v>1</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96</c:v>
                </c:pt>
                <c:pt idx="1">
                  <c:v>2</c:v>
                </c:pt>
                <c:pt idx="2">
                  <c:v>1</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r>
                      <a:rPr lang="en-GB"/>
                      <a:t>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115E-48E7-9278-D03DDCBD9794}"/>
                </c:ext>
              </c:extLst>
            </c:dLbl>
            <c:dLbl>
              <c:idx val="2"/>
              <c:tx>
                <c:rich>
                  <a:bodyPr/>
                  <a:lstStyle/>
                  <a:p>
                    <a:fld id="{A9F3BAFD-916C-4A6D-8BEB-A7264647F1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902A3244-8D1B-4B64-8BB0-E4898E5B24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9AF83342-A8BD-4C2C-948E-C88A60BC16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923B08AA-BE06-4412-A747-241CA8E967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3C7D7590-7EBA-4601-9D25-90D858AE6F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3</c:v>
                </c:pt>
                <c:pt idx="2">
                  <c:v>3</c:v>
                </c:pt>
                <c:pt idx="3">
                  <c:v>2</c:v>
                </c:pt>
                <c:pt idx="4">
                  <c:v>3</c:v>
                </c:pt>
                <c:pt idx="5">
                  <c:v>3</c:v>
                </c:pt>
                <c:pt idx="6">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54%</c:v>
                  </c:pt>
                  <c:pt idx="1">
                    <c:v>3%q</c:v>
                  </c:pt>
                  <c:pt idx="2">
                    <c:v>3%</c:v>
                  </c:pt>
                  <c:pt idx="3">
                    <c:v>2%</c:v>
                  </c:pt>
                  <c:pt idx="4">
                    <c:v>3%</c:v>
                  </c:pt>
                  <c:pt idx="5">
                    <c:v>3%</c:v>
                  </c:pt>
                  <c:pt idx="6">
                    <c:v>37%</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F38E77B5-015E-491A-896A-F450FE6162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3ED2F540-AAB2-401F-AC5E-11A4978975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0B9B7D0B-43F3-46CC-A1B0-86E942A9DC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E9EF8382-C628-4B99-A9B0-4C376508BF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AB778F9D-AA65-427B-9082-EE00A61C6E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BB678378-E3E3-4373-867C-64656CCD6B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51</c:v>
                </c:pt>
                <c:pt idx="1">
                  <c:v>6</c:v>
                </c:pt>
                <c:pt idx="2">
                  <c:v>5</c:v>
                </c:pt>
                <c:pt idx="3">
                  <c:v>5</c:v>
                </c:pt>
                <c:pt idx="4">
                  <c:v>13</c:v>
                </c:pt>
                <c:pt idx="5">
                  <c:v>4</c:v>
                </c:pt>
                <c:pt idx="6">
                  <c:v>32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51%</c:v>
                  </c:pt>
                  <c:pt idx="1">
                    <c:v>6%</c:v>
                  </c:pt>
                  <c:pt idx="2">
                    <c:v>5%</c:v>
                  </c:pt>
                  <c:pt idx="3">
                    <c:v>5%</c:v>
                  </c:pt>
                  <c:pt idx="4">
                    <c:v>13%</c:v>
                  </c:pt>
                  <c:pt idx="5">
                    <c:v>4%</c:v>
                  </c:pt>
                  <c:pt idx="6">
                    <c:v>32%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BBFC3802-8850-4EEC-AF69-72786806F7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276E36B5-0C19-4919-BBEC-8E282B5138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F4F3CB7E-BBDE-4FF3-9BE9-FDC78A0869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14%</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3-EF04-40F3-B91F-C8C4FA5B6E26}"/>
                </c:ext>
              </c:extLst>
            </c:dLbl>
            <c:dLbl>
              <c:idx val="1"/>
              <c:tx>
                <c:rich>
                  <a:bodyPr/>
                  <a:lstStyle/>
                  <a:p>
                    <a:r>
                      <a:rPr lang="en-GB"/>
                      <a:t>86%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14</c:v>
                </c:pt>
                <c:pt idx="1">
                  <c:v>86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14%p</c:v>
                  </c:pt>
                  <c:pt idx="1">
                    <c:v>86%q</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AB608464-07C9-4B55-9A82-F11F5146BC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CC0C64E6-A8F7-40C0-9638-F5FE7B292C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BF743E62-4EE1-4682-87C0-83A3E74B96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5D940F90-D8FA-4405-810D-4778ECF182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DE54B22C-C236-4E57-AB8E-CDF033024E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35D24289-7404-498B-BD46-3D73D7D2C5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2964B4CC-277D-4BE8-8BA6-7D07959661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0B2A224C-F8D9-45C2-A491-1E690F23DC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348A9A9F-A324-42A6-82CB-528231F20D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ACC22B95-864F-4969-907B-F6B9FB4C83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0.43</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DD2F4ECF-CC25-4A04-A3BA-D6734A3803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DBC1F2A7-6C3A-4E44-ACA8-0AA31195AA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24</c:v>
                </c:pt>
                <c:pt idx="1">
                  <c:v>76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24%</c:v>
                  </c:pt>
                  <c:pt idx="1">
                    <c:v>76%</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9F589212-7BF7-4015-96B7-63B8F5D5E31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66789269-8CBB-412A-B0CF-DBF0175C30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2F9607FE-B918-410F-9522-1930C465C8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89%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11%p</c:v>
                  </c:pt>
                  <c:pt idx="1">
                    <c:v>89%q</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C8DD7C31-3131-4EB9-99AF-0AAEB5D170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BD4F0851-F13E-476B-8602-B2DE8E2CB5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73%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r>
                      <a:rPr lang="en-GB"/>
                      <a:t>65%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33C62A61-C856-4B2A-A322-7F68F4028B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r>
                      <a:rPr lang="en-GB"/>
                      <a:t>27%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194B5B2B-48AC-4F74-810B-380A05F13E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92</c:v>
                </c:pt>
                <c:pt idx="2">
                  <c:v>73</c:v>
                </c:pt>
                <c:pt idx="3">
                  <c:v>65</c:v>
                </c:pt>
                <c:pt idx="4">
                  <c:v>90</c:v>
                </c:pt>
                <c:pt idx="5">
                  <c:v>27</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81%</c:v>
                  </c:pt>
                  <c:pt idx="1">
                    <c:v>92%</c:v>
                  </c:pt>
                  <c:pt idx="2">
                    <c:v>73%q</c:v>
                  </c:pt>
                  <c:pt idx="3">
                    <c:v>65%q</c:v>
                  </c:pt>
                  <c:pt idx="4">
                    <c:v>90%</c:v>
                  </c:pt>
                  <c:pt idx="5">
                    <c:v>27%q</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77%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r>
                      <a:rPr lang="en-GB"/>
                      <a:t>83%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E36-4621-A2A8-3ADDA83CA04C}"/>
                </c:ext>
              </c:extLst>
            </c:dLbl>
            <c:dLbl>
              <c:idx val="2"/>
              <c:tx>
                <c:rich>
                  <a:bodyPr/>
                  <a:lstStyle/>
                  <a:p>
                    <a:r>
                      <a:rPr lang="en-GB"/>
                      <a:t>58%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02E48B91-4A88-4DEC-9793-7B5D40763F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4FCAEFAA-1B54-4EE1-AD63-E1E41AB437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792F9B24-EBB7-4BE4-AFC0-281D37252B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8A2354FD-8665-4BF4-A2CA-9DB35FAB43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77</c:v>
                </c:pt>
                <c:pt idx="1">
                  <c:v>83</c:v>
                </c:pt>
                <c:pt idx="2">
                  <c:v>58</c:v>
                </c:pt>
                <c:pt idx="3">
                  <c:v>64</c:v>
                </c:pt>
                <c:pt idx="4">
                  <c:v>87</c:v>
                </c:pt>
                <c:pt idx="5">
                  <c:v>39</c:v>
                </c:pt>
                <c:pt idx="6">
                  <c:v>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77%q</c:v>
                  </c:pt>
                  <c:pt idx="1">
                    <c:v>83%q</c:v>
                  </c:pt>
                  <c:pt idx="2">
                    <c:v>58%q</c:v>
                  </c:pt>
                  <c:pt idx="3">
                    <c:v>64%</c:v>
                  </c:pt>
                  <c:pt idx="4">
                    <c:v>87%</c:v>
                  </c:pt>
                  <c:pt idx="5">
                    <c:v>39%</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56</c:v>
                </c:pt>
                <c:pt idx="1">
                  <c:v>29</c:v>
                </c:pt>
                <c:pt idx="2">
                  <c:v>10</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39</c:v>
                </c:pt>
                <c:pt idx="1">
                  <c:v>34</c:v>
                </c:pt>
                <c:pt idx="2">
                  <c:v>17</c:v>
                </c:pt>
                <c:pt idx="3">
                  <c:v>8</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91505110-8F74-4DF4-AA5E-A289807AFF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3BF95DA0-655A-41D9-84D7-F830B42F9B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1</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100%</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42126EE4-67C5-470B-BB0D-F9C949C252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C19FB08E-E9F2-4E68-9082-AC365D37BA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21</c:v>
                </c:pt>
                <c:pt idx="2">
                  <c:v>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8</c:v>
                </c:pt>
                <c:pt idx="1">
                  <c:v>39</c:v>
                </c:pt>
                <c:pt idx="2">
                  <c:v>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16</c:v>
                </c:pt>
                <c:pt idx="2">
                  <c:v>36</c:v>
                </c:pt>
                <c:pt idx="3">
                  <c:v>14</c:v>
                </c:pt>
                <c:pt idx="4">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21</c:v>
                </c:pt>
                <c:pt idx="2">
                  <c:v>18</c:v>
                </c:pt>
                <c:pt idx="3">
                  <c:v>22</c:v>
                </c:pt>
                <c:pt idx="4">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0.122</c:v>
                </c:pt>
                <c:pt idx="1">
                  <c:v>0.26800000000000002</c:v>
                </c:pt>
                <c:pt idx="2">
                  <c:v>0.29899999999999999</c:v>
                </c:pt>
                <c:pt idx="3">
                  <c:v>0.183</c:v>
                </c:pt>
                <c:pt idx="4">
                  <c:v>0.128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0.151</c:v>
                </c:pt>
                <c:pt idx="1">
                  <c:v>0.23599999999999999</c:v>
                </c:pt>
                <c:pt idx="2">
                  <c:v>0.28799999999999998</c:v>
                </c:pt>
                <c:pt idx="3">
                  <c:v>0.21199999999999999</c:v>
                </c:pt>
                <c:pt idx="4">
                  <c:v>0.113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5</c:v>
                </c:pt>
                <c:pt idx="1">
                  <c:v>13</c:v>
                </c:pt>
                <c:pt idx="2">
                  <c:v>33</c:v>
                </c:pt>
                <c:pt idx="3">
                  <c:v>19</c:v>
                </c:pt>
                <c:pt idx="4">
                  <c:v>29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17</c:v>
                </c:pt>
                <c:pt idx="2">
                  <c:v>21</c:v>
                </c:pt>
                <c:pt idx="3">
                  <c:v>24</c:v>
                </c:pt>
                <c:pt idx="4">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22</c:v>
                </c:pt>
                <c:pt idx="2">
                  <c:v>30</c:v>
                </c:pt>
                <c:pt idx="3">
                  <c:v>18</c:v>
                </c:pt>
                <c:pt idx="4">
                  <c:v>16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29</c:v>
                </c:pt>
                <c:pt idx="1">
                  <c:v>33</c:v>
                </c:pt>
                <c:pt idx="2">
                  <c:v>15</c:v>
                </c:pt>
                <c:pt idx="3">
                  <c:v>14</c:v>
                </c:pt>
                <c:pt idx="4">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50309DED-C771-4914-818D-6748306D41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86C5516A-3043-4141-BFB0-251BEB9F5B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3EE45BE7-3D76-48B8-9627-955BF89150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E52BFAC1-A432-42FB-A404-C720E9B6AE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0.97</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97%</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A96E5459-0181-4B3C-BA5D-5BF16EC3DA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FC561167-45D6-4A5D-A983-4CEEFD84E2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CE5339DA-BC0A-4450-927B-59E1652669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446A2289-67A5-4E4E-A2C3-829D69747A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0.92</c:v>
                </c:pt>
                <c:pt idx="1">
                  <c:v>0</c:v>
                </c:pt>
                <c:pt idx="2">
                  <c:v>0.04</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92%</c:v>
                  </c:pt>
                  <c:pt idx="1">
                    <c:v>-</c:v>
                  </c:pt>
                  <c:pt idx="2">
                    <c:v>4%</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9</c:v>
                </c:pt>
                <c:pt idx="2">
                  <c:v>33</c:v>
                </c:pt>
                <c:pt idx="3">
                  <c:v>19</c:v>
                </c:pt>
                <c:pt idx="4">
                  <c:v>33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18</c:v>
                </c:pt>
                <c:pt idx="2">
                  <c:v>25</c:v>
                </c:pt>
                <c:pt idx="3">
                  <c:v>19</c:v>
                </c:pt>
                <c:pt idx="4">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8</c:v>
                </c:pt>
                <c:pt idx="1">
                  <c:v>27</c:v>
                </c:pt>
                <c:pt idx="2">
                  <c:v>42</c:v>
                </c:pt>
                <c:pt idx="3">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23</c:v>
                </c:pt>
                <c:pt idx="1">
                  <c:v>34</c:v>
                </c:pt>
                <c:pt idx="2">
                  <c:v>37</c:v>
                </c:pt>
                <c:pt idx="3">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43</c:v>
                </c:pt>
                <c:pt idx="1">
                  <c:v>42</c:v>
                </c:pt>
                <c:pt idx="2">
                  <c:v>10</c:v>
                </c:pt>
                <c:pt idx="3">
                  <c:v>3</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69</c:v>
                </c:pt>
                <c:pt idx="1">
                  <c:v>21</c:v>
                </c:pt>
                <c:pt idx="2">
                  <c:v>7</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48</c:v>
                </c:pt>
                <c:pt idx="2">
                  <c:v>14</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29</c:v>
                </c:pt>
                <c:pt idx="1">
                  <c:v>55</c:v>
                </c:pt>
                <c:pt idx="2">
                  <c:v>12</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C085D4AF-5927-4BAC-B621-CF8E71AA4D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21B1B8EB-57DD-45E2-9B1C-397B1EAB58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72981310-46D7-4880-B807-667F6FBD49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3D68E800-FFC6-4C7F-909E-909F1EAC6A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2D3155AB-615E-4DFF-886A-AA94CE38FD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AAA09026-AED0-4E6B-8DBF-35B87705D4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59</c:v>
                </c:pt>
                <c:pt idx="1">
                  <c:v>41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59%</c:v>
                  </c:pt>
                  <c:pt idx="1">
                    <c:v>41%</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F9F9FE69-5D3F-40AB-BC14-8C8724C285D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70%</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30%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70</c:v>
                </c:pt>
                <c:pt idx="1">
                  <c:v>30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70%q</c:v>
                  </c:pt>
                  <c:pt idx="1">
                    <c:v>30%p</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FA7CCE1A-063C-4A1F-A246-477B28F1F7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79D400E5-197E-4663-BC30-C05F4F07F1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38</c:v>
                </c:pt>
                <c:pt idx="1">
                  <c:v>62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38%</c:v>
                  </c:pt>
                  <c:pt idx="1">
                    <c:v>62%</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D6D3713C-672F-4E3F-923A-3534E8139D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49%</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51%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49</c:v>
                </c:pt>
                <c:pt idx="1">
                  <c:v>51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49%p</c:v>
                  </c:pt>
                  <c:pt idx="1">
                    <c:v>51%q</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79085686-4452-49AF-8D2E-1E7290AAF6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6F722ED4-0B24-4AD3-BAF9-365E36B4B2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44</c:v>
                </c:pt>
                <c:pt idx="1">
                  <c:v>56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44%</c:v>
                  </c:pt>
                  <c:pt idx="1">
                    <c:v>56%</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B1F89061-EFBA-4CF0-A740-5BCC8852E4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228029C7-9453-4173-9217-E82B0217D0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37</c:v>
                </c:pt>
                <c:pt idx="1">
                  <c:v>63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37%</c:v>
                  </c:pt>
                  <c:pt idx="1">
                    <c:v>63%</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D57C0898-B643-4488-9A51-AFD4EDD555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2F7A358E-4078-4886-9977-46B6D66E31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84%</c:v>
                  </c:pt>
                  <c:pt idx="1">
                    <c:v>16%</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CA3777A2-5188-41EB-A1A4-C1F621D614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FE37FCC4-764E-428C-8B70-F610A8F454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3268F4AA-853A-43C8-9BD0-3D27AFF6B0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67</c:v>
                </c:pt>
                <c:pt idx="1">
                  <c:v>33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67%</c:v>
                  </c:pt>
                  <c:pt idx="1">
                    <c:v>33%</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90937497-A243-4FBF-9C77-106F75DF1A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CE134B20-3FBD-496A-B9C0-D0C741D555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51%</c:v>
                  </c:pt>
                  <c:pt idx="1">
                    <c:v>49%</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B4C5F922-6C27-4B2E-8915-0845E79B7A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A77ECD12-D635-4A57-8161-9DF8DA8EA2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B922E6D0-93B1-40FC-877E-75A9740590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2811651F-7EE1-478A-BD0C-A21E7A44EC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46</c:v>
                </c:pt>
                <c:pt idx="1">
                  <c:v>32</c:v>
                </c:pt>
                <c:pt idx="2">
                  <c:v>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46</c:v>
                </c:pt>
                <c:pt idx="1">
                  <c:v>46</c:v>
                </c:pt>
                <c:pt idx="2">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0118CE8D-7153-4632-BDFA-F929CD28FE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4A2C3995-55B7-47CE-AF31-E6065806EC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86D524ED-F5B0-4106-A015-A4D2CDCFB7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7287451E-7A66-4287-A7B7-ABBBE2A5ED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71843C11-22DD-457E-AFAC-F12955F118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5FE5830E-16E7-4A21-AE4B-740F93FC0F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65</c:v>
                </c:pt>
                <c:pt idx="1">
                  <c:v>6</c:v>
                </c:pt>
                <c:pt idx="2">
                  <c:v>63</c:v>
                </c:pt>
                <c:pt idx="3">
                  <c:v>32</c:v>
                </c:pt>
                <c:pt idx="4">
                  <c:v>14</c:v>
                </c:pt>
                <c:pt idx="5">
                  <c:v>20</c:v>
                </c:pt>
                <c:pt idx="6">
                  <c:v>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65%</c:v>
                  </c:pt>
                  <c:pt idx="1">
                    <c:v>6%</c:v>
                  </c:pt>
                  <c:pt idx="2">
                    <c:v>63%</c:v>
                  </c:pt>
                  <c:pt idx="3">
                    <c:v>32%</c:v>
                  </c:pt>
                  <c:pt idx="4">
                    <c:v>14%</c:v>
                  </c:pt>
                  <c:pt idx="5">
                    <c:v>20%</c:v>
                  </c:pt>
                  <c:pt idx="6">
                    <c:v>8%</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8FEFEF87-8E10-44DD-8DF2-05703C74DCC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68FD75EA-B1DB-4682-82F8-FC01D8F7DA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BCFA3BAA-40D5-4A24-A0A6-656BE6CA34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1D5E5794-AECF-4A12-95BE-2C5608C01D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r>
                      <a:rPr lang="en-GB"/>
                      <a:t>23%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21A-46C7-99A3-C7EC76CE57AC}"/>
                </c:ext>
              </c:extLst>
            </c:dLbl>
            <c:dLbl>
              <c:idx val="6"/>
              <c:tx>
                <c:rich>
                  <a:bodyPr/>
                  <a:lstStyle/>
                  <a:p>
                    <a:fld id="{45E8F1EF-1FC5-4DE6-A737-9E9B5C6F06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29</c:v>
                </c:pt>
                <c:pt idx="1">
                  <c:v>18</c:v>
                </c:pt>
                <c:pt idx="2">
                  <c:v>30</c:v>
                </c:pt>
                <c:pt idx="3">
                  <c:v>43</c:v>
                </c:pt>
                <c:pt idx="4">
                  <c:v>9</c:v>
                </c:pt>
                <c:pt idx="5">
                  <c:v>23</c:v>
                </c:pt>
                <c:pt idx="6">
                  <c:v>10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29%</c:v>
                  </c:pt>
                  <c:pt idx="1">
                    <c:v>18%</c:v>
                  </c:pt>
                  <c:pt idx="2">
                    <c:v>30%</c:v>
                  </c:pt>
                  <c:pt idx="3">
                    <c:v>43%</c:v>
                  </c:pt>
                  <c:pt idx="4">
                    <c:v>9%</c:v>
                  </c:pt>
                  <c:pt idx="5">
                    <c:v>23%p</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50</c:v>
                </c:pt>
                <c:pt idx="1">
                  <c:v>43</c:v>
                </c:pt>
                <c:pt idx="2">
                  <c:v>4</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37</c:v>
                </c:pt>
                <c:pt idx="2">
                  <c:v>7</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0.76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0.24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76%</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0.78</c:v>
                </c:pt>
                <c:pt idx="1">
                  <c:v>0.65</c:v>
                </c:pt>
                <c:pt idx="2">
                  <c:v>0.81</c:v>
                </c:pt>
                <c:pt idx="3">
                  <c:v>0.81</c:v>
                </c:pt>
                <c:pt idx="4">
                  <c:v>0.79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B9A44EAD-E798-4FC6-8AB6-738B0602DBC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B005C2B0-F879-4A72-A659-BFBA9EB66BC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BA0C7C29-8100-4F8F-A2DE-4C9C009B735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BFB34016-7C5A-4F5B-BE4B-7F1A51E9747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0.22</c:v>
                </c:pt>
                <c:pt idx="1">
                  <c:v>0.35</c:v>
                </c:pt>
                <c:pt idx="2">
                  <c:v>0.19</c:v>
                </c:pt>
                <c:pt idx="3">
                  <c:v>0.19</c:v>
                </c:pt>
                <c:pt idx="4">
                  <c:v>0.21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78%</c:v>
                  </c:pt>
                  <c:pt idx="1">
                    <c:v>65%</c:v>
                  </c:pt>
                  <c:pt idx="2">
                    <c:v>81%</c:v>
                  </c:pt>
                  <c:pt idx="3">
                    <c:v>81%</c:v>
                  </c:pt>
                  <c:pt idx="4">
                    <c:v>79%</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SHROPSHIRE, TELFORD AND WREKIN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SHROPSHIRE, TELFORD AND WREKIN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SHROPSHIRE, TELFORD AND WREKIN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SHROPSHIRE, TELFORD AND WREKIN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SHROPSHIRE, TELFORD AND WREKIN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SHROPSHIRE, TELFORD AND WREKIN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511525254"/>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8307664"/>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31215796"/>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sharing information about diabetes at the time of diagnosis
Attending an annual review ever
Having a foot check as part of their last annual review
Having a urine test as part of their last annual review
Having a smoking status review as part of their last annual review
Healthcare professionals providing support to monitor blood sugar levels
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721055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SHROPSHIRE, TELFORD AND WREKIN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94190386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03165703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96% of respondents who were marked as Type 1 in the sample selected ‘Type 1’, 2% selected ‘Type 2’, 1% selected ‘Other’ and *% selected ‘I don’t know’ ​</a:t>
            </a:r>
          </a:p>
          <a:p>
            <a:pPr marL="171450" indent="-171450">
              <a:buFont typeface="Arial" panose="020B0604020202020204" pitchFamily="34" charset="0"/>
              <a:buChar char="•"/>
              <a:defRPr/>
            </a:pPr>
            <a:r>
              <a:rPr lang="en-GB" sz="1200" dirty="0">
                <a:solidFill>
                  <a:schemeClr val="tx1"/>
                </a:solidFill>
                <a:effectLst/>
              </a:rPr>
              <a:t>91% of respondents who were marked as Type 2 in the sample selected ‘Type 2’, 4% selected ‘Type 1’, 1%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(419); Type 2, ICS (562)).</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883514788"/>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668553417"/>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2612034808"/>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940985132"/>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71206603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(363); Type 2, National (19,941), ICS (473))</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03246050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56236430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(362); Type 2, National (22,278), ICS (521))</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53846974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4689205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(331); Type 2, National (21,082), ICS (497))</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14337449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4977301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(417); Type 2, National (24,180), ICS (557))</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422266768"/>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783225728"/>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4239268921"/>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3116722284"/>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242196018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(404); Type 2, National (22,482), ICS (502))</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13011035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28571096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8164977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3735993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51428289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27650423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36171261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14577785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08119827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(406); Type 2, National (22,670), ICS (509))</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170193918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49575472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248562555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96873373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256112495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400478162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370773289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31576243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50628369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(417); Type 2, National (24,076), ICS (559))</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35988666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50663182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90643989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8444172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43392851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354700712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425983934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46265744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(417); Type 2, National (24,153), ICS (557))</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25125453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88174375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45001866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20730945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96192457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52212200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65038601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17108387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62628364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(417); Type 2, National (24,135), ICS (555))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62125117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122252429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77404579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74667386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28712185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10819309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238253880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75188205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83975077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(417); Type 2, National (24,084), ICS (550))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42141920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18313882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91814033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57178664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128709213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384637593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22565980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268499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25256138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(418); Type 2, National (24,070), ICS (553))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400488345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636009461"/>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404123504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188088759"/>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677061654"/>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27092635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78242559"/>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17989063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95342800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(419); Type 2, National (24,260), ICS (559))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53956923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69669027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644841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42003413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66229889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91556044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423881636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7533397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81802982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(417); Type 2, National (24,267), ICS (560))</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58008423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01091268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69773121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59463628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11639364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62886598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44963163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25460774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01132486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(418); Type 2, National (24,196), ICS (558))</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127708461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54911650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03863877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(417); Type 2, National (24,019), ICS (556))</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81272017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46056114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(191); Type 2, National (11,860), ICS (272))</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11495672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64762402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(408); Type 2, National (21,228), ICS (498))</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25465993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52942586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(399); Type 2, National (20,915), ICS (485))</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72971440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22048307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(374); Type 2, National (20,086), ICS (465))</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51369170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316219234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(389); Type 2, National (21,890), ICS (517))</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23866986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19383877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(363); Type 2, National (18,585), ICS (432))</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83934204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64673130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4780382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2255988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42904603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318738718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18413058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417030506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(401); Type 2, National (22,580), ICS (530))</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83312543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715818668"/>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642098816"/>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934267340"/>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065544325"/>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32526299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(303); Type 2, National (12,350), ICS (278))</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22756306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583086805"/>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87804218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70435721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219970781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348858016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78162881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47765946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(411); Type 2, National (10,911), ICS (261))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95374540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725033320"/>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811020949"/>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281066886"/>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06098110"/>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95679812"/>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981753906"/>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(403))</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30931109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055628679"/>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773094157"/>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564630903"/>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404338890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405564006"/>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(502))</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SHROPSHIRE, TELFORD AND WREKIN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2,239</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984</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44%</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419</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565</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888</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1,351</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318376344"/>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912032466"/>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09382397"/>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96814618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891555883"/>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237640437"/>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899009210"/>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SHROPSHIRE, TELFORD AND WREKIN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525508515"/>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340378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336898924"/>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blood pressure check as part of their last annual review
Having a foot check as part of their last annual review
Describing their experience at the last annual review as good</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710636"/>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1900</TotalTime>
  <Words>5399</Words>
  <Application>Microsoft Office PowerPoint</Application>
  <PresentationFormat>Widescreen</PresentationFormat>
  <Paragraphs>813</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HelveticaNeueLT Std Lt Cn</vt:lpstr>
      <vt:lpstr>Barlow</vt:lpstr>
      <vt:lpstr>Roboto</vt:lpstr>
      <vt:lpstr>Wingdings</vt:lpstr>
      <vt:lpstr>Arial Black</vt:lpstr>
      <vt:lpstr>Arial (Body)</vt:lpstr>
      <vt:lpstr>Arial</vt:lpstr>
      <vt:lpstr>Wingdings 3</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174</cp:revision>
  <cp:lastPrinted>2024-09-17T13:37:47Z</cp:lastPrinted>
  <dcterms:created xsi:type="dcterms:W3CDTF">2024-06-17T14:42:21Z</dcterms:created>
  <dcterms:modified xsi:type="dcterms:W3CDTF">2024-12-04T10:45:38Z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